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5143500" cx="9144000"/>
  <p:notesSz cx="6858000" cy="9144000"/>
  <p:embeddedFontLst>
    <p:embeddedFont>
      <p:font typeface="Robot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font" Target="fonts/Roboto-bold.fntdata"/><Relationship Id="rId23" Type="http://schemas.openxmlformats.org/officeDocument/2006/relationships/slide" Target="slides/slide18.xml"/><Relationship Id="rId45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Roboto-boldItalic.fntdata"/><Relationship Id="rId25" Type="http://schemas.openxmlformats.org/officeDocument/2006/relationships/slide" Target="slides/slide20.xml"/><Relationship Id="rId47" Type="http://schemas.openxmlformats.org/officeDocument/2006/relationships/font" Target="fonts/Roboto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744f35d6c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744f35d6c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84b21a196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84b21a196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744f35d6c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744f35d6c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744f35d6c_2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744f35d6c_2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8744f35d6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8744f35d6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744f35d6c_2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8744f35d6c_2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8744f35d6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8744f35d6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744f35d6c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8744f35d6c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59c5be83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59c5be83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739a32e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739a32e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84b21a19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84b21a19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8744f35d6c_2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8744f35d6c_2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744f35d6c_2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8744f35d6c_2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708377b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8708377b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Ціни приходять з сервера, обробляються, тобто додаток гнучкий та дозволяє з мінімальними зусиллями  міняти  дані в ньому.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708377b2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708377b2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708377b2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8708377b2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8708377b2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8708377b2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744f35d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744f35d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8744f35d6c_2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8744f35d6c_2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8744f35d6c_2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8744f35d6c_2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8744f35d6c_2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8744f35d6c_2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744f35d6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744f35d6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8744f35d6c_2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8744f35d6c_2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8744f35d6c_2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8744f35d6c_2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8744f35d6c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8744f35d6c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859c5be83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859c5be83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744f35d6c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744f35d6c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8744f35d6c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8744f35d6c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8744f35d6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8744f35d6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859c5be83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859c5be83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8744f35d6c_2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8744f35d6c_2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8744f35d6c_2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8744f35d6c_2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744f35d6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8744f35d6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744f35d6c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8744f35d6c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744f35d6c_2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8744f35d6c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8744f35d6c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8744f35d6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744f35d6c_2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744f35d6c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744f35d6c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744f35d6c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Relationship Id="rId5" Type="http://schemas.openxmlformats.org/officeDocument/2006/relationships/image" Target="../media/image19.png"/><Relationship Id="rId6" Type="http://schemas.openxmlformats.org/officeDocument/2006/relationships/image" Target="../media/image16.png"/><Relationship Id="rId7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6.png"/><Relationship Id="rId4" Type="http://schemas.openxmlformats.org/officeDocument/2006/relationships/image" Target="../media/image45.png"/><Relationship Id="rId5" Type="http://schemas.openxmlformats.org/officeDocument/2006/relationships/image" Target="../media/image2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drive.google.com/file/d/1F7DqdVYSRjcJktmX_pSte0p9R9tMTlnK/view" TargetMode="External"/><Relationship Id="rId4" Type="http://schemas.openxmlformats.org/officeDocument/2006/relationships/image" Target="../media/image39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Relationship Id="rId4" Type="http://schemas.openxmlformats.org/officeDocument/2006/relationships/image" Target="../media/image33.png"/><Relationship Id="rId5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3.png"/><Relationship Id="rId4" Type="http://schemas.openxmlformats.org/officeDocument/2006/relationships/image" Target="../media/image31.png"/><Relationship Id="rId5" Type="http://schemas.openxmlformats.org/officeDocument/2006/relationships/image" Target="../media/image2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github.com/VitaliySlobodianyk/DPASS" TargetMode="External"/><Relationship Id="rId4" Type="http://schemas.openxmlformats.org/officeDocument/2006/relationships/image" Target="../media/image4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github.com/VitaliySlobodianyk/DPASS" TargetMode="External"/><Relationship Id="rId4" Type="http://schemas.openxmlformats.org/officeDocument/2006/relationships/image" Target="../media/image4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1164475" y="3619975"/>
            <a:ext cx="8520600" cy="14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                                     Розробили : Візер А. М. та Слободяник В.В.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Науковий керівник: Онищенко В.В.</a:t>
            </a:r>
            <a:endParaRPr/>
          </a:p>
        </p:txBody>
      </p:sp>
      <p:sp>
        <p:nvSpPr>
          <p:cNvPr id="68" name="Google Shape;68;p13"/>
          <p:cNvSpPr txBox="1"/>
          <p:nvPr/>
        </p:nvSpPr>
        <p:spPr>
          <a:xfrm>
            <a:off x="6201800" y="3426525"/>
            <a:ext cx="42627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3"/>
          <p:cNvSpPr txBox="1"/>
          <p:nvPr/>
        </p:nvSpPr>
        <p:spPr>
          <a:xfrm>
            <a:off x="3978200" y="1064850"/>
            <a:ext cx="974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1517350"/>
            <a:ext cx="3361225" cy="33612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2" name="Google Shape;72;p13"/>
          <p:cNvSpPr txBox="1"/>
          <p:nvPr/>
        </p:nvSpPr>
        <p:spPr>
          <a:xfrm>
            <a:off x="1302950" y="377863"/>
            <a:ext cx="63249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Державний університет телекомунікацій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Навчально-науковий інститут інформаційних технологій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3" name="Google Shape;7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8325" y="0"/>
            <a:ext cx="974399" cy="975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74400" cy="9744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3"/>
          <p:cNvSpPr txBox="1"/>
          <p:nvPr/>
        </p:nvSpPr>
        <p:spPr>
          <a:xfrm>
            <a:off x="1916550" y="1140150"/>
            <a:ext cx="53109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Спеціальність 121 - Інженерія програмн</a:t>
            </a: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</a:t>
            </a: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го забезпечення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3"/>
          <p:cNvSpPr txBox="1"/>
          <p:nvPr/>
        </p:nvSpPr>
        <p:spPr>
          <a:xfrm>
            <a:off x="4572000" y="2104925"/>
            <a:ext cx="4356600" cy="11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DPASS</a:t>
            </a:r>
            <a:endParaRPr b="1" sz="4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235028" y="48945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Складність процесу </a:t>
            </a:r>
            <a:endParaRPr/>
          </a:p>
        </p:txBody>
      </p:sp>
      <p:sp>
        <p:nvSpPr>
          <p:cNvPr id="139" name="Google Shape;139;p22"/>
          <p:cNvSpPr txBox="1"/>
          <p:nvPr/>
        </p:nvSpPr>
        <p:spPr>
          <a:xfrm>
            <a:off x="235025" y="1684625"/>
            <a:ext cx="2646300" cy="26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AutoNum type="arabicPeriod"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Понад 500 дзвінків/повідомлень на кожному етапі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AutoNum type="arabicPeriod"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Помилки при замовленні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AutoNum type="arabicPeriod"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Складна простежуваність процесу (втрата повідомлення)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AutoNum type="arabicPeriod"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Паперовий облік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0653" y="152400"/>
            <a:ext cx="462000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2670750" y="418825"/>
            <a:ext cx="46512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Технічне завдання</a:t>
            </a:r>
            <a:endParaRPr/>
          </a:p>
        </p:txBody>
      </p:sp>
      <p:sp>
        <p:nvSpPr>
          <p:cNvPr id="147" name="Google Shape;147;p23"/>
          <p:cNvSpPr txBox="1"/>
          <p:nvPr>
            <p:ph idx="1" type="body"/>
          </p:nvPr>
        </p:nvSpPr>
        <p:spPr>
          <a:xfrm>
            <a:off x="471900" y="1919075"/>
            <a:ext cx="8222100" cy="31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Замовлення формується та подається автоматично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Вся інформація про замовника та замовлення доступна для відповідальної людини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Користувач самостійно вносить інформацію про оплату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Користувач бачить історію своїх замовлень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Шифрування персональних даних</a:t>
            </a: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637476" cy="1689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>
            <a:off x="324653" y="1908025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Функціональні Вимоги до ПЗ</a:t>
            </a:r>
            <a:endParaRPr/>
          </a:p>
        </p:txBody>
      </p:sp>
      <p:pic>
        <p:nvPicPr>
          <p:cNvPr id="155" name="Google Shape;1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3225" y="515539"/>
            <a:ext cx="5476300" cy="411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950325" y="16350"/>
            <a:ext cx="7974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ABC аналіз вимог</a:t>
            </a:r>
            <a:endParaRPr/>
          </a:p>
        </p:txBody>
      </p:sp>
      <p:sp>
        <p:nvSpPr>
          <p:cNvPr id="162" name="Google Shape;162;p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63" name="Google Shape;16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2184" cy="3771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Архітектура додатку</a:t>
            </a:r>
            <a:endParaRPr/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425" y="1918463"/>
            <a:ext cx="1759100" cy="304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9525" y="2095050"/>
            <a:ext cx="5324475" cy="269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type="title"/>
          </p:nvPr>
        </p:nvSpPr>
        <p:spPr>
          <a:xfrm>
            <a:off x="175403" y="257175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Особливості збереження персональних даних</a:t>
            </a:r>
            <a:endParaRPr/>
          </a:p>
        </p:txBody>
      </p:sp>
      <p:pic>
        <p:nvPicPr>
          <p:cNvPr id="177" name="Google Shape;17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2753" y="152400"/>
            <a:ext cx="3994831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/>
          <p:nvPr>
            <p:ph type="title"/>
          </p:nvPr>
        </p:nvSpPr>
        <p:spPr>
          <a:xfrm>
            <a:off x="460950" y="1061250"/>
            <a:ext cx="8222100" cy="246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Опис засобів програмної реалізації </a:t>
            </a:r>
            <a:endParaRPr b="1" sz="4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Особливості реалізації додатку </a:t>
            </a:r>
            <a:endParaRPr/>
          </a:p>
        </p:txBody>
      </p:sp>
      <p:sp>
        <p:nvSpPr>
          <p:cNvPr id="190" name="Google Shape;190;p29"/>
          <p:cNvSpPr txBox="1"/>
          <p:nvPr>
            <p:ph idx="1" type="body"/>
          </p:nvPr>
        </p:nvSpPr>
        <p:spPr>
          <a:xfrm>
            <a:off x="570450" y="2349200"/>
            <a:ext cx="5841600" cy="20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Автоматизація процесу замовлення проїзних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Інтеграція з Google Sheets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Клієнт - серверна архітектура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REST API для зв’язку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FLUX патерн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type="title"/>
          </p:nvPr>
        </p:nvSpPr>
        <p:spPr>
          <a:xfrm>
            <a:off x="2482900" y="3758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Реалізація клієнтської частини</a:t>
            </a:r>
            <a:endParaRPr/>
          </a:p>
        </p:txBody>
      </p:sp>
      <p:sp>
        <p:nvSpPr>
          <p:cNvPr id="197" name="Google Shape;197;p30"/>
          <p:cNvSpPr txBox="1"/>
          <p:nvPr>
            <p:ph idx="1" type="body"/>
          </p:nvPr>
        </p:nvSpPr>
        <p:spPr>
          <a:xfrm>
            <a:off x="231225" y="1710325"/>
            <a:ext cx="8733000" cy="33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Основний стек технологій: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React Native  - фреймворк для розробки нативних додатків для Android та IOS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Redux - бібліотека для зручного розділення та зберігання інформації додатку, оновлення екранів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React Navigation -бібліотека для зручної навігації між екранами додатку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Axios - бібліотека для створення та обробки HTTP запитів </a:t>
            </a:r>
            <a:endParaRPr/>
          </a:p>
        </p:txBody>
      </p:sp>
      <p:pic>
        <p:nvPicPr>
          <p:cNvPr id="198" name="Google Shape;19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225" y="4280850"/>
            <a:ext cx="1288800" cy="86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2875" y="4280850"/>
            <a:ext cx="1725299" cy="86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5025" y="4280849"/>
            <a:ext cx="1510100" cy="86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1710298" cy="171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31971" y="4280850"/>
            <a:ext cx="1532255" cy="862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1673225" y="452763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Реалізація серверної частини</a:t>
            </a:r>
            <a:endParaRPr/>
          </a:p>
        </p:txBody>
      </p:sp>
      <p:sp>
        <p:nvSpPr>
          <p:cNvPr id="209" name="Google Shape;209;p31"/>
          <p:cNvSpPr txBox="1"/>
          <p:nvPr>
            <p:ph idx="1" type="body"/>
          </p:nvPr>
        </p:nvSpPr>
        <p:spPr>
          <a:xfrm>
            <a:off x="471900" y="1919075"/>
            <a:ext cx="6001800" cy="31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Основний стек технологій: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C# -  об'єктно-орієнтована мова програмування з безпечною системою типізації для платформи.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/>
              <a:t>NET Core — это модульная платформа для разработки программного обеспечения с открытым исходным кодом.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Microsoft Azure - це хмарна платформа та інфраструктура корпорації Microsoft.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673225" cy="167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3725" y="1864537"/>
            <a:ext cx="1414426" cy="141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0050" y="3727150"/>
            <a:ext cx="1721775" cy="601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>
            <a:off x="2378650" y="461163"/>
            <a:ext cx="61449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Актуальність дослідження</a:t>
            </a:r>
            <a:endParaRPr/>
          </a:p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403650" y="1919075"/>
            <a:ext cx="6144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Замовлення проїзних квитків університету повинна бути автоматизованою та зручною для студентів:</a:t>
            </a:r>
            <a:endParaRPr sz="21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Відмова від паперового обліку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Відмова від очного контакту( актуально в період епідемії)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Зменшення кількості помилок в інформації про користувача та замовленнях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83" name="Google Shape;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1850"/>
            <a:ext cx="1706100" cy="17537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85" name="Google Shape;8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1825" y="1700850"/>
            <a:ext cx="1621725" cy="344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type="title"/>
          </p:nvPr>
        </p:nvSpPr>
        <p:spPr>
          <a:xfrm>
            <a:off x="630625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 функціонування додатку </a:t>
            </a:r>
            <a:endParaRPr/>
          </a:p>
        </p:txBody>
      </p:sp>
      <p:sp>
        <p:nvSpPr>
          <p:cNvPr id="219" name="Google Shape;219;p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225" name="Google Shape;225;p33" title="20200523_100249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275" y="143975"/>
            <a:ext cx="8184835" cy="4390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31" name="Google Shape;231;p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 функціонування додатку</a:t>
            </a:r>
            <a:endParaRPr/>
          </a:p>
        </p:txBody>
      </p:sp>
      <p:pic>
        <p:nvPicPr>
          <p:cNvPr id="232" name="Google Shape;23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5925" y="1081425"/>
            <a:ext cx="1886474" cy="3808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775" y="1081425"/>
            <a:ext cx="1886487" cy="377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57125" y="1081425"/>
            <a:ext cx="1886474" cy="39132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5" name="Google Shape;235;p34"/>
          <p:cNvCxnSpPr/>
          <p:nvPr/>
        </p:nvCxnSpPr>
        <p:spPr>
          <a:xfrm rot="10800000">
            <a:off x="1830725" y="2891125"/>
            <a:ext cx="2072400" cy="294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6" name="Google Shape;236;p34"/>
          <p:cNvCxnSpPr/>
          <p:nvPr/>
        </p:nvCxnSpPr>
        <p:spPr>
          <a:xfrm flipH="1" rot="10800000">
            <a:off x="4009600" y="3333625"/>
            <a:ext cx="3177600" cy="98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7788" y="295525"/>
            <a:ext cx="2348425" cy="469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8525" y="295525"/>
            <a:ext cx="2348425" cy="4696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3" name="Google Shape;243;p35"/>
          <p:cNvCxnSpPr/>
          <p:nvPr/>
        </p:nvCxnSpPr>
        <p:spPr>
          <a:xfrm flipH="1" rot="10800000">
            <a:off x="5028400" y="2652400"/>
            <a:ext cx="1563000" cy="1763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4" name="Google Shape;244;p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245" name="Google Shape;24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7050" y="295525"/>
            <a:ext cx="2348401" cy="46968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6" name="Google Shape;246;p35"/>
          <p:cNvCxnSpPr/>
          <p:nvPr/>
        </p:nvCxnSpPr>
        <p:spPr>
          <a:xfrm flipH="1" rot="10800000">
            <a:off x="1830975" y="2482150"/>
            <a:ext cx="1937400" cy="1948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00" y="0"/>
            <a:ext cx="2348411" cy="4696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8225" y="0"/>
            <a:ext cx="2348401" cy="46968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3" name="Google Shape;253;p36"/>
          <p:cNvCxnSpPr/>
          <p:nvPr/>
        </p:nvCxnSpPr>
        <p:spPr>
          <a:xfrm flipH="1" rot="10800000">
            <a:off x="1600000" y="2831625"/>
            <a:ext cx="1926600" cy="546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54" name="Google Shape;25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7000" y="0"/>
            <a:ext cx="2348401" cy="46968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5" name="Google Shape;255;p36"/>
          <p:cNvCxnSpPr/>
          <p:nvPr/>
        </p:nvCxnSpPr>
        <p:spPr>
          <a:xfrm flipH="1" rot="10800000">
            <a:off x="5175350" y="2742000"/>
            <a:ext cx="1657800" cy="1442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6" name="Google Shape;256;p3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7875" y="200925"/>
            <a:ext cx="2348425" cy="4696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4450" y="245737"/>
            <a:ext cx="2196026" cy="465202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Таблиці Google</a:t>
            </a:r>
            <a:endParaRPr/>
          </a:p>
        </p:txBody>
      </p:sp>
      <p:pic>
        <p:nvPicPr>
          <p:cNvPr id="269" name="Google Shape;26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950" y="1737601"/>
            <a:ext cx="3542927" cy="106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325" y="1737600"/>
            <a:ext cx="3808030" cy="106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72" name="Google Shape;27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950" y="2853813"/>
            <a:ext cx="2688250" cy="217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26325" y="2836938"/>
            <a:ext cx="5045922" cy="22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9"/>
          <p:cNvSpPr txBox="1"/>
          <p:nvPr>
            <p:ph type="title"/>
          </p:nvPr>
        </p:nvSpPr>
        <p:spPr>
          <a:xfrm>
            <a:off x="714225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Використання критерію Парето для аналізу додатку </a:t>
            </a:r>
            <a:endParaRPr/>
          </a:p>
        </p:txBody>
      </p:sp>
      <p:sp>
        <p:nvSpPr>
          <p:cNvPr id="279" name="Google Shape;279;p3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925" y="661550"/>
            <a:ext cx="8072751" cy="442357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4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86" name="Google Shape;286;p40"/>
          <p:cNvSpPr txBox="1"/>
          <p:nvPr>
            <p:ph type="title"/>
          </p:nvPr>
        </p:nvSpPr>
        <p:spPr>
          <a:xfrm>
            <a:off x="158650" y="132550"/>
            <a:ext cx="8913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</a:rPr>
              <a:t>Порівняння за критеріями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92" name="Google Shape;292;p4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>
                <a:solidFill>
                  <a:srgbClr val="FFFFFF"/>
                </a:solidFill>
              </a:rPr>
              <a:t>Аналіз за допомогою метода Парето</a:t>
            </a:r>
            <a:endParaRPr sz="3400">
              <a:solidFill>
                <a:srgbClr val="FFFFFF"/>
              </a:solidFill>
            </a:endParaRPr>
          </a:p>
        </p:txBody>
      </p:sp>
      <p:pic>
        <p:nvPicPr>
          <p:cNvPr id="293" name="Google Shape;29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50755"/>
            <a:ext cx="8218741" cy="1104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771450"/>
            <a:ext cx="8839200" cy="1396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idx="4294967295" type="body"/>
          </p:nvPr>
        </p:nvSpPr>
        <p:spPr>
          <a:xfrm>
            <a:off x="460950" y="728300"/>
            <a:ext cx="8222100" cy="404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ru" sz="2200"/>
              <a:t>Мета наукової роботи</a:t>
            </a:r>
            <a:r>
              <a:rPr lang="ru" sz="2200"/>
              <a:t> – підвищення зручності замовлення проїзних документів за допомогою мобільних пристроїв.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ru" sz="2200"/>
              <a:t>Об’єкт досліджен</a:t>
            </a:r>
            <a:r>
              <a:rPr lang="ru" sz="2200"/>
              <a:t>ь – інформатизація процесу замовлення проїзних.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ru" sz="2200"/>
              <a:t>Предмет досліджень</a:t>
            </a:r>
            <a:r>
              <a:rPr lang="ru" sz="2200"/>
              <a:t> – програмний додаток для більш зручної взаємодії відповідальної за проїзні людини та студента </a:t>
            </a:r>
            <a:endParaRPr/>
          </a:p>
        </p:txBody>
      </p:sp>
      <p:sp>
        <p:nvSpPr>
          <p:cNvPr id="91" name="Google Shape;91;p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2"/>
          <p:cNvSpPr txBox="1"/>
          <p:nvPr>
            <p:ph type="title"/>
          </p:nvPr>
        </p:nvSpPr>
        <p:spPr>
          <a:xfrm>
            <a:off x="49100" y="131025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>
                <a:solidFill>
                  <a:srgbClr val="FFFFFF"/>
                </a:solidFill>
              </a:rPr>
              <a:t>Аналіз за допомогою метода Парето</a:t>
            </a:r>
            <a:endParaRPr/>
          </a:p>
        </p:txBody>
      </p:sp>
      <p:sp>
        <p:nvSpPr>
          <p:cNvPr id="300" name="Google Shape;300;p4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01" name="Google Shape;30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914975"/>
            <a:ext cx="8218741" cy="4112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3"/>
          <p:cNvSpPr txBox="1"/>
          <p:nvPr>
            <p:ph type="title"/>
          </p:nvPr>
        </p:nvSpPr>
        <p:spPr>
          <a:xfrm>
            <a:off x="2025275" y="2008000"/>
            <a:ext cx="53916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Тестування додатку</a:t>
            </a:r>
            <a:endParaRPr/>
          </a:p>
        </p:txBody>
      </p:sp>
      <p:sp>
        <p:nvSpPr>
          <p:cNvPr id="307" name="Google Shape;307;p4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/>
          <p:nvPr>
            <p:ph type="title"/>
          </p:nvPr>
        </p:nvSpPr>
        <p:spPr>
          <a:xfrm>
            <a:off x="3548825" y="76100"/>
            <a:ext cx="19209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Beta test</a:t>
            </a:r>
            <a:endParaRPr/>
          </a:p>
        </p:txBody>
      </p:sp>
      <p:sp>
        <p:nvSpPr>
          <p:cNvPr id="313" name="Google Shape;313;p4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0" y="843812"/>
            <a:ext cx="9144000" cy="4709126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5"/>
          <p:cNvSpPr txBox="1"/>
          <p:nvPr>
            <p:ph type="title"/>
          </p:nvPr>
        </p:nvSpPr>
        <p:spPr>
          <a:xfrm>
            <a:off x="3027075" y="479900"/>
            <a:ext cx="64980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Переваги та недоліки системи</a:t>
            </a:r>
            <a:endParaRPr/>
          </a:p>
        </p:txBody>
      </p:sp>
      <p:sp>
        <p:nvSpPr>
          <p:cNvPr id="321" name="Google Shape;321;p45"/>
          <p:cNvSpPr txBox="1"/>
          <p:nvPr>
            <p:ph idx="1" type="body"/>
          </p:nvPr>
        </p:nvSpPr>
        <p:spPr>
          <a:xfrm>
            <a:off x="418800" y="1839425"/>
            <a:ext cx="41022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Переваги: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Простота використання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Клієнт-серверна архітектура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Єдина система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Багатий функціонал</a:t>
            </a:r>
            <a:endParaRPr/>
          </a:p>
        </p:txBody>
      </p:sp>
      <p:sp>
        <p:nvSpPr>
          <p:cNvPr id="322" name="Google Shape;322;p45"/>
          <p:cNvSpPr txBox="1"/>
          <p:nvPr/>
        </p:nvSpPr>
        <p:spPr>
          <a:xfrm>
            <a:off x="4666975" y="1839425"/>
            <a:ext cx="4015200" cy="30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Недоліки:</a:t>
            </a:r>
            <a:endParaRPr sz="1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Roboto"/>
              <a:buAutoNum type="arabicPeriod"/>
            </a:pPr>
            <a:r>
              <a:rPr lang="ru" sz="1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Відсутність автоматизованої оплати замовлень</a:t>
            </a:r>
            <a:endParaRPr sz="1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3" name="Google Shape;32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73" y="239950"/>
            <a:ext cx="2802941" cy="1247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4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6"/>
          <p:cNvSpPr txBox="1"/>
          <p:nvPr>
            <p:ph type="title"/>
          </p:nvPr>
        </p:nvSpPr>
        <p:spPr>
          <a:xfrm>
            <a:off x="167225" y="2849525"/>
            <a:ext cx="45153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https://github.com/VitaliySlobodianyk/DPASS</a:t>
            </a:r>
            <a:endParaRPr sz="3700"/>
          </a:p>
        </p:txBody>
      </p:sp>
      <p:sp>
        <p:nvSpPr>
          <p:cNvPr id="330" name="Google Shape;330;p46"/>
          <p:cNvSpPr txBox="1"/>
          <p:nvPr/>
        </p:nvSpPr>
        <p:spPr>
          <a:xfrm>
            <a:off x="3048600" y="645150"/>
            <a:ext cx="3829200" cy="4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Взяти участь в тестуванні 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1" name="Google Shape;33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5575" y="1693575"/>
            <a:ext cx="3405025" cy="340502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Висновки</a:t>
            </a:r>
            <a:endParaRPr/>
          </a:p>
        </p:txBody>
      </p:sp>
      <p:sp>
        <p:nvSpPr>
          <p:cNvPr id="338" name="Google Shape;338;p4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749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u" sz="1500"/>
              <a:t>Проведено аналіз процесу замовлення проїзних у вищих навчальних закладах, виявлено особливості  даного процесу в  Державному університеті телекомунікацій.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u" sz="1500"/>
              <a:t>Зроблено огляд та аналіз програмних засобів, які використовуються для зручного формування списків проїзних в інших ЗВО. Виявлено функціональні можливості та недоліки існуючих програм, що представляють замовлення проїзних квитків ЗВО.</a:t>
            </a:r>
            <a:endParaRPr sz="1500"/>
          </a:p>
          <a:p>
            <a:pPr indent="-323850" lvl="0" marL="457200" marR="749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u" sz="1500"/>
              <a:t>Розроблено </a:t>
            </a:r>
            <a:r>
              <a:rPr lang="ru" sz="1500"/>
              <a:t>вимоги із використанням діаграми прецедентів UML. </a:t>
            </a:r>
            <a:endParaRPr sz="1500"/>
          </a:p>
        </p:txBody>
      </p:sp>
      <p:sp>
        <p:nvSpPr>
          <p:cNvPr id="339" name="Google Shape;339;p4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Висновки</a:t>
            </a:r>
            <a:endParaRPr/>
          </a:p>
        </p:txBody>
      </p:sp>
      <p:sp>
        <p:nvSpPr>
          <p:cNvPr id="345" name="Google Shape;345;p4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749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u" sz="1500"/>
              <a:t>Розроблена архітектура додатку з використанням патерну Flux, який дозволив оптимізувати роботу додатку, відділивши інтерфейсні рішення від логіки обробки даних. </a:t>
            </a:r>
            <a:endParaRPr sz="1500"/>
          </a:p>
          <a:p>
            <a:pPr indent="-323850" lvl="0" marL="457200" marR="749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u" sz="1500"/>
              <a:t>Проведено аналіз сучасних програмних засобів реалізації мобільних додатків на базі платформи Android та описано бібліотеки, шаблони та фреймворки, використані в додатку Dpass. </a:t>
            </a:r>
            <a:endParaRPr sz="1500"/>
          </a:p>
          <a:p>
            <a:pPr indent="-323850" lvl="0" marL="457200" marR="749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u" sz="1500"/>
              <a:t>Розроблено та описано програмний додаток Dpass, який дозволяє швидко сформувати замовлення проїзних у зручній формі на мобільному пристрої .</a:t>
            </a:r>
            <a:endParaRPr sz="1500"/>
          </a:p>
        </p:txBody>
      </p:sp>
      <p:sp>
        <p:nvSpPr>
          <p:cNvPr id="346" name="Google Shape;346;p4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9"/>
          <p:cNvSpPr txBox="1"/>
          <p:nvPr>
            <p:ph type="title"/>
          </p:nvPr>
        </p:nvSpPr>
        <p:spPr>
          <a:xfrm>
            <a:off x="2020125" y="478175"/>
            <a:ext cx="48255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Подальші дослідження:</a:t>
            </a:r>
            <a:endParaRPr/>
          </a:p>
        </p:txBody>
      </p:sp>
      <p:sp>
        <p:nvSpPr>
          <p:cNvPr id="352" name="Google Shape;352;p49"/>
          <p:cNvSpPr txBox="1"/>
          <p:nvPr>
            <p:ph idx="1" type="body"/>
          </p:nvPr>
        </p:nvSpPr>
        <p:spPr>
          <a:xfrm>
            <a:off x="434400" y="2197825"/>
            <a:ext cx="8222100" cy="17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Планується  друга фаза  розробки, в якій буде доданий такий функціонал: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Автоматизація системи оплати - потрібна сертифікація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Інтеграція з системою індексації та пошуку даних ElasticSearch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Розробка адмін панелі додатку на заміну Google Sheets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Співпраця з КиївПасТрансом для створення електронного студентського проїзного квитка з ідентифікацією студента за допомогою фото та номеру студентського квитка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0"/>
          <p:cNvSpPr txBox="1"/>
          <p:nvPr>
            <p:ph type="title"/>
          </p:nvPr>
        </p:nvSpPr>
        <p:spPr>
          <a:xfrm>
            <a:off x="1510425" y="47697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Апробація роботи </a:t>
            </a:r>
            <a:endParaRPr/>
          </a:p>
        </p:txBody>
      </p:sp>
      <p:sp>
        <p:nvSpPr>
          <p:cNvPr id="359" name="Google Shape;359;p50"/>
          <p:cNvSpPr txBox="1"/>
          <p:nvPr>
            <p:ph idx="1" type="body"/>
          </p:nvPr>
        </p:nvSpPr>
        <p:spPr>
          <a:xfrm>
            <a:off x="0" y="1781500"/>
            <a:ext cx="4888500" cy="21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Times New Roman"/>
              <a:buChar char="●"/>
            </a:pPr>
            <a:r>
              <a:rPr lang="ru" sz="13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Візер А.М., Слободяник В.В. Мобільний додаток «Dpass» для замовлення проїзних карт студентами ВНЗ. Всеукраїнська науково-технічна конференція «Застосування програмного забезпечення в інфокомунікаційних технологіях». Збірник тез, м. Київ, 5 лютого 2020р. – К.: ДУТ, 2020. – с. 72-73.</a:t>
            </a:r>
            <a:endParaRPr sz="13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Times New Roman"/>
              <a:buChar char="●"/>
            </a:pPr>
            <a:r>
              <a:rPr lang="ru" sz="13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Увесь код викладено з відкритою ліцензією MIT на GitHub </a:t>
            </a:r>
            <a:r>
              <a:rPr lang="ru" sz="16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https://github.com/VitaliySlobodianyk/DPASS</a:t>
            </a:r>
            <a:endParaRPr sz="13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0" name="Google Shape;360;p50"/>
          <p:cNvSpPr txBox="1"/>
          <p:nvPr>
            <p:ph idx="12" type="sldNum"/>
          </p:nvPr>
        </p:nvSpPr>
        <p:spPr>
          <a:xfrm>
            <a:off x="8595291" y="474989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61" name="Google Shape;361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0300" y="25325"/>
            <a:ext cx="3602950" cy="509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 txBox="1"/>
          <p:nvPr>
            <p:ph type="title"/>
          </p:nvPr>
        </p:nvSpPr>
        <p:spPr>
          <a:xfrm>
            <a:off x="2188650" y="2107575"/>
            <a:ext cx="48267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Дякуємо за увагу!</a:t>
            </a:r>
            <a:endParaRPr/>
          </a:p>
        </p:txBody>
      </p:sp>
      <p:sp>
        <p:nvSpPr>
          <p:cNvPr id="367" name="Google Shape;367;p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Наукові завдання</a:t>
            </a:r>
            <a:endParaRPr/>
          </a:p>
        </p:txBody>
      </p:sp>
      <p:sp>
        <p:nvSpPr>
          <p:cNvPr id="97" name="Google Shape;97;p16"/>
          <p:cNvSpPr txBox="1"/>
          <p:nvPr>
            <p:ph idx="1" type="body"/>
          </p:nvPr>
        </p:nvSpPr>
        <p:spPr>
          <a:xfrm>
            <a:off x="357225" y="1919075"/>
            <a:ext cx="8222100" cy="29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u" sz="1900"/>
              <a:t>Огляд існуючих мобільних додатків для замовлення проїзних.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u" sz="1900"/>
              <a:t>Аналіз особливостей та структури елементів процесу оформлення проїзних ЗВО.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u" sz="1900"/>
              <a:t>Розробка вимог до програмного додатку. 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u" sz="1900"/>
              <a:t>Розробка архітектури системи та програмних модулів. 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u" sz="1900"/>
              <a:t>Аналіз засобів програмної реалізації. 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u" sz="1900"/>
              <a:t>Бета тестування реалізованого продукту 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Огляд існуючих аналогів</a:t>
            </a:r>
            <a:endParaRPr/>
          </a:p>
        </p:txBody>
      </p:sp>
      <p:sp>
        <p:nvSpPr>
          <p:cNvPr id="104" name="Google Shape;104;p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Замовлення студентських проїзних квитків в ФПК та ДУТ</a:t>
            </a:r>
            <a:endParaRPr/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226075" y="16332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Процес замовлення відбувається за допомогою комунікації між відповідальною людиною та студентами.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Надоліки: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ru"/>
              <a:t>Не можна відслідковувати статус замовлення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ru"/>
              <a:t>Легко допустити помилку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ru"/>
              <a:t>Відсутність автоматизації</a:t>
            </a:r>
            <a:endParaRPr/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7475" y="346813"/>
            <a:ext cx="4513975" cy="444987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71900" y="204925"/>
            <a:ext cx="6052800" cy="130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</a:t>
            </a:r>
            <a:r>
              <a:rPr lang="ru"/>
              <a:t>амовлення студентських проїзних квитків в НМУ</a:t>
            </a:r>
            <a:endParaRPr/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525" y="0"/>
            <a:ext cx="258748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471900" y="1919075"/>
            <a:ext cx="60528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</a:t>
            </a:r>
            <a:r>
              <a:rPr lang="ru"/>
              <a:t>а допомогою банківського переказу на рахунок відповідальної особи приходять банківські перекази з замовленнями.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Надоліки: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Не можна відслідковувати статус замовлення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Легко допустити помилку</a:t>
            </a:r>
            <a:endParaRPr/>
          </a:p>
        </p:txBody>
      </p:sp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1013950" y="2065350"/>
            <a:ext cx="654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Формування проблеми</a:t>
            </a:r>
            <a:endParaRPr/>
          </a:p>
        </p:txBody>
      </p:sp>
      <p:sp>
        <p:nvSpPr>
          <p:cNvPr id="126" name="Google Shape;126;p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226078" y="2220813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Процес замовлення</a:t>
            </a:r>
            <a:endParaRPr/>
          </a:p>
        </p:txBody>
      </p:sp>
      <p:sp>
        <p:nvSpPr>
          <p:cNvPr id="132" name="Google Shape;132;p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9103" y="193750"/>
            <a:ext cx="498575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